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4" r:id="rId4"/>
  </p:sldMasterIdLst>
  <p:sldIdLst>
    <p:sldId id="277" r:id="rId5"/>
    <p:sldId id="262" r:id="rId6"/>
    <p:sldId id="263" r:id="rId7"/>
    <p:sldId id="264" r:id="rId8"/>
    <p:sldId id="265" r:id="rId9"/>
    <p:sldId id="266" r:id="rId10"/>
    <p:sldId id="272" r:id="rId11"/>
    <p:sldId id="271" r:id="rId12"/>
    <p:sldId id="267" r:id="rId13"/>
    <p:sldId id="268" r:id="rId14"/>
    <p:sldId id="269" r:id="rId15"/>
    <p:sldId id="270" r:id="rId16"/>
    <p:sldId id="275" r:id="rId17"/>
    <p:sldId id="27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48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438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960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C646AA-F36E-4540-911D-FFFC0A0EF24A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85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2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0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54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778CE86-875F-4587-BCF6-FA054AFC0D53}" type="datetime1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5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62279-6AD9-429A-8E05-A25AFDB0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3A3FB-40CC-4350-BE77-B7F369AC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45" y="5522900"/>
            <a:ext cx="3933630" cy="737941"/>
          </a:xfrm>
        </p:spPr>
        <p:txBody>
          <a:bodyPr>
            <a:normAutofit fontScale="90000"/>
          </a:bodyPr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6BE47A-D466-4DB3-9176-D9265164F053}"/>
              </a:ext>
            </a:extLst>
          </p:cNvPr>
          <p:cNvSpPr txBox="1">
            <a:spLocks/>
          </p:cNvSpPr>
          <p:nvPr/>
        </p:nvSpPr>
        <p:spPr>
          <a:xfrm>
            <a:off x="0" y="1642188"/>
            <a:ext cx="4525347" cy="257524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By: 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Nerojan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Edward,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Prateek,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	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Jialong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72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GDP Per capita of country / Test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29642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0.3818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Close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0.000154X+ 0.588554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814BF7D-E7EF-481F-8AAB-C909AC58EC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42" b="1642"/>
          <a:stretch>
            <a:fillRect/>
          </a:stretch>
        </p:blipFill>
        <p:spPr>
          <a:xfrm>
            <a:off x="370114" y="1292290"/>
            <a:ext cx="7781731" cy="501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0202C-00CF-486C-B4C2-C7BE32DE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72" y="4273421"/>
            <a:ext cx="3610947" cy="2266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45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71C7514-1933-4B41-842F-0312FE1F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63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59F76-7287-4796-93B0-918CBD33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Relationship between GDP / CVD Death and Test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9F3A-1338-47AE-8D90-B0E5FBA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066" y="2611679"/>
            <a:ext cx="2500331" cy="454743"/>
          </a:xfrm>
        </p:spPr>
        <p:txBody>
          <a:bodyPr>
            <a:normAutofit fontScale="92500" lnSpcReduction="10000"/>
          </a:bodyPr>
          <a:lstStyle/>
          <a:p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Death Rate</a:t>
            </a:r>
            <a:r>
              <a:rPr lang="en-CA" sz="2800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FDCC6-2FE7-4F12-9D56-E8F66543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08243" y="2611678"/>
            <a:ext cx="1618910" cy="454744"/>
          </a:xfrm>
        </p:spPr>
        <p:txBody>
          <a:bodyPr>
            <a:normAutofit fontScale="92500" lnSpcReduction="10000"/>
          </a:bodyPr>
          <a:lstStyle/>
          <a:p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Test</a:t>
            </a:r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FDA793-F95B-4F62-86AE-674B06C8D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33700" y="3319198"/>
            <a:ext cx="4160838" cy="2773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3215ACF-8E6F-43FC-8DBA-F87E61AEEE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543800" y="3319198"/>
            <a:ext cx="4160838" cy="2773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0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Rates / Reported Infection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92903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0.239428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Close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0.03814X+0.086067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967897-7A61-4B03-B436-06A10B1F83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32" b="1432"/>
          <a:stretch>
            <a:fillRect/>
          </a:stretch>
        </p:blipFill>
        <p:spPr>
          <a:xfrm>
            <a:off x="370114" y="979714"/>
            <a:ext cx="8155185" cy="5281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E3D2E-03CE-4767-AA94-6F2A076F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4113242"/>
            <a:ext cx="3358243" cy="26141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55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Correlation Between Median Age/ CVD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9397" y="1992903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0.0722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0.015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0.01014X+0.006927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253BDC-F164-414F-84CB-808E9ECF18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413" t="-665" r="-2413" b="-665"/>
          <a:stretch/>
        </p:blipFill>
        <p:spPr>
          <a:xfrm>
            <a:off x="556729" y="867747"/>
            <a:ext cx="7740000" cy="555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F32F3-DDD6-4008-A43E-4565A853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665" y="3652934"/>
            <a:ext cx="3779335" cy="3114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088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936515"/>
            <a:ext cx="2733869" cy="577184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9397" y="1948173"/>
            <a:ext cx="2892489" cy="1939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Median age is correlated to total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Population density is not an indicator of total cases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73341-2A55-499D-8BF5-142F35C9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02" y="4054150"/>
            <a:ext cx="3470988" cy="2803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8C3734D-E83C-47FA-B28C-E03DE09358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995469" y="1225107"/>
            <a:ext cx="6456780" cy="5013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26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56473C-1867-432A-B98F-37720A24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5"/>
            <a:ext cx="12192000" cy="68364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DC0F4C-A0D8-4182-953E-39DB99D3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215" y="973386"/>
            <a:ext cx="8770571" cy="1560716"/>
          </a:xfrm>
        </p:spPr>
        <p:txBody>
          <a:bodyPr/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E019E-B5F1-4FA5-98CE-B3C9B9C17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71" y="2503714"/>
            <a:ext cx="8770571" cy="43542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Higher the median age of the population, higher the death rate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Countries with higher GDP per capita have higher testing rates. GDP is not a predictor of survival rate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Countries with higher testing rates have higher reported infection rates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Population density is not correlated to total number of infections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The reported infection rate is not related to death rate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47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192525-9132-4F52-A5EE-CDFA107E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F1000-E2D8-4941-A5DC-4364195E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68" y="441019"/>
            <a:ext cx="10241124" cy="1560716"/>
          </a:xfrm>
        </p:spPr>
        <p:txBody>
          <a:bodyPr>
            <a:normAutofit/>
          </a:bodyPr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Introduction: Why Covid-19?</a:t>
            </a:r>
            <a:r>
              <a:rPr lang="en-CA" dirty="0"/>
              <a:t>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58F9F-DF09-4BF8-A539-F74CFA302C28}"/>
              </a:ext>
            </a:extLst>
          </p:cNvPr>
          <p:cNvSpPr txBox="1"/>
          <p:nvPr/>
        </p:nvSpPr>
        <p:spPr>
          <a:xfrm>
            <a:off x="1157071" y="2494313"/>
            <a:ext cx="99245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Compare the death rate and total confirmed case, which countries have the better medical systems to protect their population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there a relationship between median age of the population and death rate?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testing rate related to the GDP level of a country and can level of GDP of each county predict survival rate?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there a relationship between testing rate and reported infection rates?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death rate and reported infection rates correlated?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81ED95-B507-4D5D-BDD9-8E6FC7F1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05" y="2509584"/>
            <a:ext cx="510015" cy="520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050D2-77A3-4403-BA17-47AF246A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4" y="3295369"/>
            <a:ext cx="510015" cy="53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25118F-6E6B-466C-BB57-9FF20E67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34" y="4005988"/>
            <a:ext cx="510015" cy="5201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8D203A-445C-4C0D-8E84-AD3BD19C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4" y="4813425"/>
            <a:ext cx="510015" cy="532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122108-BE22-4D97-9BE5-A61A95DD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9" y="5524044"/>
            <a:ext cx="510015" cy="5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8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545" y="531845"/>
            <a:ext cx="2573750" cy="550506"/>
          </a:xfrm>
        </p:spPr>
        <p:txBody>
          <a:bodyPr wrap="none"/>
          <a:lstStyle/>
          <a:p>
            <a:r>
              <a:rPr lang="en-CA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10 Death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6358" y="1395006"/>
            <a:ext cx="3227832" cy="212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Yemen has the highest death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Death rate concentrated in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Difference between Yemen and France is almost 50% higher</a:t>
            </a:r>
          </a:p>
          <a:p>
            <a:endParaRPr lang="en-C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D0B2F0-C343-4244-AAD4-99B194C319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58" r="3058"/>
          <a:stretch>
            <a:fillRect/>
          </a:stretch>
        </p:blipFill>
        <p:spPr>
          <a:xfrm>
            <a:off x="422367" y="678074"/>
            <a:ext cx="6878432" cy="564495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0CB292-B392-4C15-9488-BEF06537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03" y="3517641"/>
            <a:ext cx="4463142" cy="34153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05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EC79-52B1-4D6A-B787-D2B189E3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176" y="233265"/>
            <a:ext cx="4089348" cy="746449"/>
          </a:xfrm>
        </p:spPr>
        <p:txBody>
          <a:bodyPr wrap="none"/>
          <a:lstStyle/>
          <a:p>
            <a:r>
              <a:rPr lang="en-CA" sz="24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10 Confirmed Cases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5B2D7E-F2D2-4F3F-B1EF-23FACAF1C7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66" t="350" r="783" b="350"/>
          <a:stretch/>
        </p:blipFill>
        <p:spPr>
          <a:xfrm>
            <a:off x="341128" y="625151"/>
            <a:ext cx="7272000" cy="6041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913A8-527B-4FFF-956D-B5331963A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2171" y="1063690"/>
            <a:ext cx="3227832" cy="2365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Highest reported cases in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Lowest cases in Australia and Canada</a:t>
            </a:r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C4696-B333-488D-B6EB-23EA61AB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174" y="3429000"/>
            <a:ext cx="4371826" cy="33703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997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355B471-BA2B-41CD-AF45-05600488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59F76-7287-4796-93B0-918CBD33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464" y="815978"/>
            <a:ext cx="8770573" cy="636721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and total confirmed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9F3A-1338-47AE-8D90-B0E5FBA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164" y="2041304"/>
            <a:ext cx="2129245" cy="454743"/>
          </a:xfrm>
        </p:spPr>
        <p:txBody>
          <a:bodyPr/>
          <a:lstStyle/>
          <a:p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Death Rate</a:t>
            </a:r>
            <a:r>
              <a:rPr lang="en-CA" dirty="0"/>
              <a:t>	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23D4E9-2F84-455A-841E-DFB044F28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40356" y="2649895"/>
            <a:ext cx="4642116" cy="407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FDCC6-2FE7-4F12-9D56-E8F66543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3750" y="2041303"/>
            <a:ext cx="4160520" cy="454744"/>
          </a:xfrm>
        </p:spPr>
        <p:txBody>
          <a:bodyPr/>
          <a:lstStyle/>
          <a:p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Total Confirmed Cases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2B4408-724E-41EB-BB91-B20E3084A1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53968" y="2649895"/>
            <a:ext cx="4511225" cy="407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588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332" y="413288"/>
            <a:ext cx="3409868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Median age of the population and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0384" y="1719574"/>
            <a:ext cx="3087091" cy="2245937"/>
          </a:xfrm>
        </p:spPr>
        <p:txBody>
          <a:bodyPr/>
          <a:lstStyle/>
          <a:p>
            <a:r>
              <a:rPr lang="en-CA" dirty="0"/>
              <a:t>R-Squared= 0.0719</a:t>
            </a:r>
          </a:p>
          <a:p>
            <a:r>
              <a:rPr lang="en-CA" dirty="0" err="1"/>
              <a:t>Pvalue</a:t>
            </a:r>
            <a:r>
              <a:rPr lang="en-CA" dirty="0"/>
              <a:t> = 0.00036</a:t>
            </a:r>
          </a:p>
          <a:p>
            <a:r>
              <a:rPr lang="en-CA" dirty="0"/>
              <a:t>Y= 0.110X -0.06113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2491D00-10BF-4F79-B60C-400AD3AD47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62" r="2762"/>
          <a:stretch>
            <a:fillRect/>
          </a:stretch>
        </p:blipFill>
        <p:spPr>
          <a:xfrm>
            <a:off x="746449" y="1262998"/>
            <a:ext cx="6504847" cy="460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AFE2E-F8D8-41E2-B4B6-B25AD87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20" y="3965511"/>
            <a:ext cx="4607380" cy="2892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746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727" y="298579"/>
            <a:ext cx="2506824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Observations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8727" y="1724455"/>
            <a:ext cx="2313993" cy="22770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Not normally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is right skewed</a:t>
            </a:r>
          </a:p>
          <a:p>
            <a:endParaRPr lang="en-C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4B99EA1-A99F-4110-B1F8-BCFF1100F8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53" b="2353"/>
          <a:stretch>
            <a:fillRect/>
          </a:stretch>
        </p:blipFill>
        <p:spPr>
          <a:xfrm>
            <a:off x="250719" y="951722"/>
            <a:ext cx="7857586" cy="499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9369F-49E2-4FF0-938F-A04FF87E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45" y="4071996"/>
            <a:ext cx="3778897" cy="2620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944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290" y="0"/>
            <a:ext cx="2506824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Overall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8727" y="1641537"/>
            <a:ext cx="2587746" cy="28549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Median=  2.223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Max = 26.995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Outliers are above 9.978</a:t>
            </a:r>
          </a:p>
          <a:p>
            <a:endParaRPr lang="en-CA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306D895-57C6-43FF-8C13-E6E4FB8BD0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47" b="3247"/>
          <a:stretch>
            <a:fillRect/>
          </a:stretch>
        </p:blipFill>
        <p:spPr>
          <a:xfrm>
            <a:off x="163285" y="901737"/>
            <a:ext cx="8108301" cy="505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E66B85-188A-4C07-AC93-6850D51C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47" y="4848982"/>
            <a:ext cx="3015847" cy="20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GDP Per capita of country /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29642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0.0211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0.0560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0.0000279X + 2.78537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AFCC69B-C68B-49D3-92D9-0B9FD170D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19" b="1519"/>
          <a:stretch>
            <a:fillRect/>
          </a:stretch>
        </p:blipFill>
        <p:spPr>
          <a:xfrm>
            <a:off x="494523" y="838488"/>
            <a:ext cx="8014996" cy="518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D950E-D249-40EA-AD5A-98C5996E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94" y="4261757"/>
            <a:ext cx="3570514" cy="20084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734380213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0</TotalTime>
  <Words>368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Corbel</vt:lpstr>
      <vt:lpstr>Feathered</vt:lpstr>
      <vt:lpstr>Analysis</vt:lpstr>
      <vt:lpstr>Introduction: Why Covid-19?  </vt:lpstr>
      <vt:lpstr>Top 10 Death Rates</vt:lpstr>
      <vt:lpstr>Top 10 Confirmed Cases</vt:lpstr>
      <vt:lpstr>Death rate and total confirmed cases</vt:lpstr>
      <vt:lpstr>Median age of the population and death rate</vt:lpstr>
      <vt:lpstr>Death Rate Observations</vt:lpstr>
      <vt:lpstr>Death Rate Overall</vt:lpstr>
      <vt:lpstr>GDP Per capita of country / Death Rate</vt:lpstr>
      <vt:lpstr>GDP Per capita of country / Test Rates</vt:lpstr>
      <vt:lpstr>Relationship between GDP / CVD Death and Test Rate</vt:lpstr>
      <vt:lpstr>Test Rates / Reported Infection Rate</vt:lpstr>
      <vt:lpstr>Correlation Between Median Age/ CVD Death Rate</vt:lpstr>
      <vt:lpstr>Correlation Matrix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2020-06-28T14:25:05Z</dcterms:created>
  <dcterms:modified xsi:type="dcterms:W3CDTF">2020-06-30T23:33:19Z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